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74" r:id="rId3"/>
    <p:sldId id="272" r:id="rId4"/>
    <p:sldId id="276" r:id="rId5"/>
    <p:sldId id="277" r:id="rId6"/>
    <p:sldId id="278" r:id="rId7"/>
    <p:sldId id="273" r:id="rId8"/>
    <p:sldId id="279" r:id="rId9"/>
    <p:sldId id="270" r:id="rId10"/>
    <p:sldId id="27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>
        <p:scale>
          <a:sx n="125" d="100"/>
          <a:sy n="125" d="100"/>
        </p:scale>
        <p:origin x="29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5D96B-386D-4D1A-8600-9FC08B01B220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19A96-1958-4586-A75C-AAA62AD61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Syllabus Wenhao Sun</a:t>
            </a:r>
          </a:p>
          <a:p>
            <a:r>
              <a:rPr lang="en-US" altLang="en-US" dirty="0"/>
              <a:t>Set up Canvas – </a:t>
            </a:r>
            <a:r>
              <a:rPr lang="en-US" altLang="en-US" dirty="0" err="1"/>
              <a:t>Katsuyo</a:t>
            </a:r>
            <a:endParaRPr lang="en-US" altLang="en-US" dirty="0"/>
          </a:p>
          <a:p>
            <a:r>
              <a:rPr lang="en-US" altLang="en-US" dirty="0"/>
              <a:t>Google Survey – </a:t>
            </a:r>
            <a:r>
              <a:rPr lang="en-US" altLang="en-US" dirty="0" err="1"/>
              <a:t>Katusyo</a:t>
            </a:r>
            <a:endParaRPr lang="en-US" altLang="en-US"/>
          </a:p>
          <a:p>
            <a:endParaRPr lang="en-US" altLang="en-US"/>
          </a:p>
          <a:p>
            <a:endParaRPr lang="en-US" alt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22E9C2-D14F-4C72-BFBE-8EE2C097761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MSE 493-002 Fall 2012 Thornton</a:t>
            </a:r>
          </a:p>
        </p:txBody>
      </p:sp>
    </p:spTree>
    <p:extLst>
      <p:ext uri="{BB962C8B-B14F-4D97-AF65-F5344CB8AC3E}">
        <p14:creationId xmlns:p14="http://schemas.microsoft.com/office/powerpoint/2010/main" val="420333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4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CC1E-0B59-7042-8B90-1CF0B7032A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300142F-CEDC-4C46-93ED-D8C77034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2" y="11907"/>
            <a:ext cx="7886700" cy="6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6EA862-D243-5B42-AC63-4CECAB0CD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2032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4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5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8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1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4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0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26FEE-E1EE-42F0-9B83-64C599034D2E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0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hsun@umi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mailto:kthorn@umich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erialsproject/pymatgen" TargetMode="External"/><Relationship Id="rId2" Type="http://schemas.openxmlformats.org/officeDocument/2006/relationships/hyperlink" Target="https://pymatgen.org/pymatgen.html#subpackag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matgen.org/pymatgen.ext.matproj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matgen.org/pymatgen.analysis.phase_diagram.html" TargetMode="External"/><Relationship Id="rId5" Type="http://schemas.openxmlformats.org/officeDocument/2006/relationships/hyperlink" Target="https://pymatgen.org/pymatgen.entries.computed_entries.html" TargetMode="External"/><Relationship Id="rId4" Type="http://schemas.openxmlformats.org/officeDocument/2006/relationships/hyperlink" Target="https://pymatgen.org/pymatgen.core.composition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-program-to-create-bankaccount-class-with-deposit-withdraw-functio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25146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000000"/>
                </a:solidFill>
              </a:rPr>
              <a:t>MSE 593</a:t>
            </a:r>
            <a:br>
              <a:rPr lang="en-US" altLang="en-US" sz="3600" dirty="0">
                <a:solidFill>
                  <a:srgbClr val="000000"/>
                </a:solidFill>
              </a:rPr>
            </a:br>
            <a:r>
              <a:rPr lang="en-US" altLang="en-US" sz="3600" dirty="0">
                <a:solidFill>
                  <a:srgbClr val="000000"/>
                </a:solidFill>
              </a:rPr>
              <a:t>Data-Driven Materials Design and Genomics</a:t>
            </a:r>
            <a:br>
              <a:rPr lang="en-US" altLang="en-US" sz="3600" dirty="0">
                <a:solidFill>
                  <a:srgbClr val="000000"/>
                </a:solidFill>
              </a:rPr>
            </a:br>
            <a:endParaRPr lang="en-US" altLang="en-US" sz="3600" dirty="0">
              <a:solidFill>
                <a:srgbClr val="000000"/>
              </a:solidFill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5667371"/>
            <a:ext cx="9144000" cy="96889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000" dirty="0"/>
              <a:t>Prof. Wenhao Sun, </a:t>
            </a:r>
            <a:r>
              <a:rPr lang="en-US" altLang="en-US" sz="2000" dirty="0">
                <a:hlinkClick r:id="rId3"/>
              </a:rPr>
              <a:t>whsun@umich.edu</a:t>
            </a:r>
            <a:r>
              <a:rPr lang="en-US" altLang="en-US" sz="2000" dirty="0"/>
              <a:t>, H.H. Dow 2001</a:t>
            </a:r>
          </a:p>
          <a:p>
            <a:pPr eaLnBrk="1" hangingPunct="1"/>
            <a:r>
              <a:rPr lang="en-US" altLang="en-US" sz="2000" dirty="0"/>
              <a:t> Prof. </a:t>
            </a:r>
            <a:r>
              <a:rPr lang="en-US" altLang="en-US" sz="2000" dirty="0" err="1"/>
              <a:t>Katsuyo</a:t>
            </a:r>
            <a:r>
              <a:rPr lang="en-US" altLang="en-US" sz="2000" dirty="0"/>
              <a:t> Thornton, </a:t>
            </a:r>
            <a:r>
              <a:rPr lang="en-US" altLang="en-US" sz="2000" dirty="0">
                <a:hlinkClick r:id="rId4"/>
              </a:rPr>
              <a:t>kthorn@umich.edu</a:t>
            </a:r>
            <a:r>
              <a:rPr lang="en-US" altLang="en-US" sz="2000" dirty="0"/>
              <a:t>, Offices: H.H. Dow 2022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8" b="34307"/>
          <a:stretch/>
        </p:blipFill>
        <p:spPr>
          <a:xfrm>
            <a:off x="0" y="544"/>
            <a:ext cx="9144000" cy="5433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82" y="276003"/>
            <a:ext cx="291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bg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MSE 593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82" y="1203484"/>
            <a:ext cx="4416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12700">
                  <a:solidFill>
                    <a:schemeClr val="bg1"/>
                  </a:solidFill>
                </a:ln>
                <a:effectLst/>
              </a:rPr>
              <a:t>Data-Driven </a:t>
            </a:r>
          </a:p>
          <a:p>
            <a:r>
              <a:rPr lang="en-US" sz="4000" dirty="0">
                <a:ln w="12700">
                  <a:solidFill>
                    <a:schemeClr val="bg1"/>
                  </a:solidFill>
                </a:ln>
                <a:effectLst/>
              </a:rPr>
              <a:t>Materials Design</a:t>
            </a:r>
          </a:p>
          <a:p>
            <a:r>
              <a:rPr lang="en-US" sz="4000" dirty="0">
                <a:ln w="12700">
                  <a:solidFill>
                    <a:schemeClr val="bg1"/>
                  </a:solidFill>
                </a:ln>
                <a:effectLst/>
              </a:rPr>
              <a:t>and Genomics</a:t>
            </a:r>
          </a:p>
        </p:txBody>
      </p:sp>
    </p:spTree>
    <p:extLst>
      <p:ext uri="{BB962C8B-B14F-4D97-AF65-F5344CB8AC3E}">
        <p14:creationId xmlns:p14="http://schemas.microsoft.com/office/powerpoint/2010/main" val="38248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68" y="221692"/>
            <a:ext cx="7886700" cy="668803"/>
          </a:xfrm>
        </p:spPr>
        <p:txBody>
          <a:bodyPr>
            <a:normAutofit/>
          </a:bodyPr>
          <a:lstStyle/>
          <a:p>
            <a:r>
              <a:rPr lang="en-US" sz="3600" u="sng" dirty="0" smtClean="0"/>
              <a:t>How do you learn </a:t>
            </a:r>
            <a:r>
              <a:rPr lang="en-US" sz="3600" u="sng" dirty="0" err="1" smtClean="0"/>
              <a:t>pymatgen</a:t>
            </a:r>
            <a:r>
              <a:rPr lang="en-US" sz="3600" u="sng" dirty="0" smtClean="0"/>
              <a:t>? 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624"/>
            <a:ext cx="7886700" cy="5065339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b="1" dirty="0" smtClean="0"/>
              <a:t>Work on a real problem</a:t>
            </a:r>
          </a:p>
          <a:p>
            <a:pPr marL="0" indent="0">
              <a:buNone/>
            </a:pPr>
            <a:r>
              <a:rPr lang="en-US" dirty="0" smtClean="0"/>
              <a:t>(It is easier to search for and use something in </a:t>
            </a:r>
            <a:r>
              <a:rPr lang="en-US" dirty="0" err="1" smtClean="0"/>
              <a:t>pymatgen</a:t>
            </a:r>
            <a:r>
              <a:rPr lang="en-US" dirty="0" smtClean="0"/>
              <a:t>, rather of learning the whole thing at the outset.)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2. Look for what you need in the documentation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pymatgen.org/pymatgen.html#subpackages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 will give you some idea on how to get started.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3. Read the source code for the relevant method: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https://github.com/materialsproject/pymatgen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6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AFFD-8BD8-46EA-85F9-2F8E698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Enhancing reaction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3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metathesis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AFEDD-4A31-4AA7-AB9E-F514E622552D}"/>
              </a:ext>
            </a:extLst>
          </p:cNvPr>
          <p:cNvSpPr txBox="1"/>
          <p:nvPr/>
        </p:nvSpPr>
        <p:spPr>
          <a:xfrm>
            <a:off x="81969" y="3347269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Metathesis Reaction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6C8018-3064-46A0-B237-7AB2B91F71C9}"/>
              </a:ext>
            </a:extLst>
          </p:cNvPr>
          <p:cNvSpPr/>
          <p:nvPr/>
        </p:nvSpPr>
        <p:spPr>
          <a:xfrm>
            <a:off x="445245" y="1697750"/>
            <a:ext cx="63950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rno Pro"/>
                <a:ea typeface="MS Mincho"/>
                <a:cs typeface="Consolas" panose="020B0609020204030204" pitchFamily="49" charset="0"/>
              </a:rPr>
              <a:t>MgS</a:t>
            </a:r>
            <a:r>
              <a:rPr lang="en-US" sz="2800" dirty="0">
                <a:latin typeface="Arno Pro"/>
                <a:ea typeface="MS Mincho"/>
                <a:cs typeface="Consolas" panose="020B0609020204030204" pitchFamily="49" charset="0"/>
              </a:rPr>
              <a:t> + Cr</a:t>
            </a:r>
            <a:r>
              <a:rPr lang="en-US" sz="2800" baseline="-25000" dirty="0">
                <a:latin typeface="Arno Pro"/>
                <a:ea typeface="MS Mincho"/>
                <a:cs typeface="Consolas" panose="020B0609020204030204" pitchFamily="49" charset="0"/>
              </a:rPr>
              <a:t>2</a:t>
            </a:r>
            <a:r>
              <a:rPr lang="en-US" sz="2800" dirty="0">
                <a:latin typeface="Arno Pro"/>
                <a:ea typeface="MS Mincho"/>
                <a:cs typeface="Consolas" panose="020B0609020204030204" pitchFamily="49" charset="0"/>
              </a:rPr>
              <a:t>S</a:t>
            </a:r>
            <a:r>
              <a:rPr lang="en-US" sz="2800" baseline="-25000" dirty="0">
                <a:latin typeface="Arno Pro"/>
                <a:ea typeface="MS Mincho"/>
                <a:cs typeface="Consolas" panose="020B0609020204030204" pitchFamily="49" charset="0"/>
              </a:rPr>
              <a:t>3</a:t>
            </a:r>
            <a:r>
              <a:rPr lang="en-US" sz="2800" dirty="0">
                <a:latin typeface="Arno Pro"/>
                <a:ea typeface="MS Mincho"/>
                <a:cs typeface="Consolas" panose="020B0609020204030204" pitchFamily="49" charset="0"/>
              </a:rPr>
              <a:t> </a:t>
            </a:r>
            <a:r>
              <a:rPr lang="en-US" sz="3200" dirty="0">
                <a:latin typeface="Arno Pro"/>
                <a:ea typeface="MS Mincho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latin typeface="Arno Pro"/>
                <a:ea typeface="MS Mincho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Arno Pro"/>
                <a:ea typeface="MS Mincho"/>
                <a:cs typeface="Consolas" panose="020B0609020204030204" pitchFamily="49" charset="0"/>
              </a:rPr>
              <a:t>MgCr</a:t>
            </a:r>
            <a:r>
              <a:rPr lang="en-US" sz="2800" baseline="-25000" dirty="0">
                <a:solidFill>
                  <a:srgbClr val="0070C0"/>
                </a:solidFill>
                <a:latin typeface="Arno Pro"/>
                <a:ea typeface="MS Mincho"/>
                <a:cs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70C0"/>
                </a:solidFill>
                <a:latin typeface="Arno Pro"/>
                <a:ea typeface="MS Mincho"/>
                <a:cs typeface="Consolas" panose="020B0609020204030204" pitchFamily="49" charset="0"/>
              </a:rPr>
              <a:t>S</a:t>
            </a:r>
            <a:r>
              <a:rPr lang="en-US" sz="2800" baseline="-25000" dirty="0">
                <a:solidFill>
                  <a:srgbClr val="0070C0"/>
                </a:solidFill>
                <a:latin typeface="Arno Pro"/>
                <a:ea typeface="MS Mincho"/>
                <a:cs typeface="Consolas" panose="020B0609020204030204" pitchFamily="49" charset="0"/>
              </a:rPr>
              <a:t>4</a:t>
            </a:r>
            <a:endParaRPr lang="en-US" sz="2800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681B4-5F58-4052-B584-4762626043C3}"/>
              </a:ext>
            </a:extLst>
          </p:cNvPr>
          <p:cNvSpPr txBox="1"/>
          <p:nvPr/>
        </p:nvSpPr>
        <p:spPr>
          <a:xfrm>
            <a:off x="81969" y="1095378"/>
            <a:ext cx="428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Solid-State Synthesis of </a:t>
            </a:r>
            <a:r>
              <a:rPr lang="en-US" sz="2000" b="1" dirty="0">
                <a:solidFill>
                  <a:srgbClr val="0070C0"/>
                </a:solidFill>
              </a:rPr>
              <a:t>MgCr</a:t>
            </a:r>
            <a:r>
              <a:rPr lang="en-US" sz="2000" b="1" baseline="-25000" dirty="0">
                <a:solidFill>
                  <a:srgbClr val="0070C0"/>
                </a:solidFill>
              </a:rPr>
              <a:t>2</a:t>
            </a:r>
            <a:r>
              <a:rPr lang="en-US" sz="2000" b="1" dirty="0">
                <a:solidFill>
                  <a:srgbClr val="0070C0"/>
                </a:solidFill>
              </a:rPr>
              <a:t>S</a:t>
            </a:r>
            <a:r>
              <a:rPr lang="en-US" sz="2000" b="1" baseline="-25000" dirty="0">
                <a:solidFill>
                  <a:srgbClr val="0070C0"/>
                </a:solidFill>
              </a:rPr>
              <a:t>4</a:t>
            </a:r>
            <a:r>
              <a:rPr lang="en-US" sz="2000" b="1" dirty="0"/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DAECFE-0AFD-41B1-9B2F-185AA2074E45}"/>
              </a:ext>
            </a:extLst>
          </p:cNvPr>
          <p:cNvSpPr/>
          <p:nvPr/>
        </p:nvSpPr>
        <p:spPr>
          <a:xfrm>
            <a:off x="4750968" y="1749600"/>
            <a:ext cx="2303836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-1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kJ/mol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953A2-F21E-492B-9638-8AA7814F32A4}"/>
              </a:ext>
            </a:extLst>
          </p:cNvPr>
          <p:cNvSpPr/>
          <p:nvPr/>
        </p:nvSpPr>
        <p:spPr>
          <a:xfrm>
            <a:off x="382402" y="4032781"/>
            <a:ext cx="6517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2 Na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CrS</a:t>
            </a:r>
            <a:r>
              <a:rPr lang="en-US" sz="2400" baseline="-250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2 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+ Mg</a:t>
            </a:r>
            <a:r>
              <a:rPr lang="en-US" sz="2400" dirty="0">
                <a:solidFill>
                  <a:srgbClr val="C0000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Cl</a:t>
            </a:r>
            <a:r>
              <a:rPr lang="en-US" sz="2400" baseline="-25000" dirty="0">
                <a:solidFill>
                  <a:srgbClr val="C0000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" panose="02020603050405020304" pitchFamily="18" charset="0"/>
                <a:ea typeface="MS Mincho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 MgCr</a:t>
            </a:r>
            <a:r>
              <a:rPr lang="en-US" sz="2400" baseline="-250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S</a:t>
            </a:r>
            <a:r>
              <a:rPr lang="en-US" sz="2400" baseline="-250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4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 + </a:t>
            </a:r>
            <a:r>
              <a:rPr lang="en-US" sz="2400" dirty="0">
                <a:solidFill>
                  <a:srgbClr val="C0000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2 NaCl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08270F3-CACF-4F4B-86A4-2446D7335DB6}"/>
              </a:ext>
            </a:extLst>
          </p:cNvPr>
          <p:cNvSpPr/>
          <p:nvPr/>
        </p:nvSpPr>
        <p:spPr>
          <a:xfrm rot="16200000" flipH="1">
            <a:off x="1632523" y="3614989"/>
            <a:ext cx="208204" cy="199841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4D965-BA08-42F5-A43B-6EE80AEB9F80}"/>
              </a:ext>
            </a:extLst>
          </p:cNvPr>
          <p:cNvSpPr txBox="1"/>
          <p:nvPr/>
        </p:nvSpPr>
        <p:spPr>
          <a:xfrm>
            <a:off x="859729" y="4861895"/>
            <a:ext cx="178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</a:rPr>
              <a:t>Na+Cl</a:t>
            </a:r>
            <a:r>
              <a:rPr lang="en-US" sz="1600" dirty="0"/>
              <a:t> separated </a:t>
            </a:r>
            <a:br>
              <a:rPr lang="en-US" sz="1600" dirty="0"/>
            </a:br>
            <a:r>
              <a:rPr lang="en-US" sz="1600" dirty="0"/>
              <a:t>in the precursor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855C5-1C77-4147-9BA5-65EFC8066799}"/>
              </a:ext>
            </a:extLst>
          </p:cNvPr>
          <p:cNvSpPr/>
          <p:nvPr/>
        </p:nvSpPr>
        <p:spPr>
          <a:xfrm>
            <a:off x="6111340" y="3997158"/>
            <a:ext cx="252986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</a:t>
            </a: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800" b="1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46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kJ/mol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EE4D5-0CCA-494D-B1D9-67369BB84FEC}"/>
              </a:ext>
            </a:extLst>
          </p:cNvPr>
          <p:cNvSpPr txBox="1"/>
          <p:nvPr/>
        </p:nvSpPr>
        <p:spPr>
          <a:xfrm>
            <a:off x="3438958" y="4809611"/>
            <a:ext cx="443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Reaction is </a:t>
            </a:r>
            <a:r>
              <a:rPr lang="en-US" sz="1600" i="1" dirty="0">
                <a:solidFill>
                  <a:srgbClr val="C00000"/>
                </a:solidFill>
              </a:rPr>
              <a:t>thermodynamically driven </a:t>
            </a:r>
          </a:p>
          <a:p>
            <a:r>
              <a:rPr lang="en-US" sz="1600" dirty="0">
                <a:solidFill>
                  <a:srgbClr val="C00000"/>
                </a:solidFill>
              </a:rPr>
              <a:t>by Na</a:t>
            </a:r>
            <a:r>
              <a:rPr lang="en-US" sz="1600" baseline="30000" dirty="0">
                <a:solidFill>
                  <a:srgbClr val="C00000"/>
                </a:solidFill>
              </a:rPr>
              <a:t>+</a:t>
            </a:r>
            <a:r>
              <a:rPr lang="en-US" sz="1600" dirty="0">
                <a:solidFill>
                  <a:srgbClr val="C00000"/>
                </a:solidFill>
              </a:rPr>
              <a:t> + Cl</a:t>
            </a:r>
            <a:r>
              <a:rPr lang="en-US" sz="1600" baseline="30000" dirty="0">
                <a:solidFill>
                  <a:srgbClr val="C00000"/>
                </a:solidFill>
              </a:rPr>
              <a:t>-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rgbClr val="C00000"/>
                </a:solidFill>
              </a:rPr>
              <a:t> NaCl  formation</a:t>
            </a:r>
          </a:p>
        </p:txBody>
      </p:sp>
      <p:sp>
        <p:nvSpPr>
          <p:cNvPr id="20" name="Down Arrow 16">
            <a:extLst>
              <a:ext uri="{FF2B5EF4-FFF2-40B4-BE49-F238E27FC236}">
                <a16:creationId xmlns:a16="http://schemas.microsoft.com/office/drawing/2014/main" id="{AFBB101C-D6D9-438F-99AF-1F1938E0CD70}"/>
              </a:ext>
            </a:extLst>
          </p:cNvPr>
          <p:cNvSpPr/>
          <p:nvPr/>
        </p:nvSpPr>
        <p:spPr>
          <a:xfrm>
            <a:off x="5132699" y="4485598"/>
            <a:ext cx="167640" cy="265562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E76FF-00E7-4C2B-8438-C479303DEDD5}"/>
              </a:ext>
            </a:extLst>
          </p:cNvPr>
          <p:cNvSpPr txBox="1"/>
          <p:nvPr/>
        </p:nvSpPr>
        <p:spPr>
          <a:xfrm>
            <a:off x="5688060" y="2459235"/>
            <a:ext cx="19782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&gt;2 weeks 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800 &lt; T &lt; 900 °C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Regrinding needed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E76FF-00E7-4C2B-8438-C479303DEDD5}"/>
              </a:ext>
            </a:extLst>
          </p:cNvPr>
          <p:cNvSpPr txBox="1"/>
          <p:nvPr/>
        </p:nvSpPr>
        <p:spPr>
          <a:xfrm>
            <a:off x="5300339" y="5710167"/>
            <a:ext cx="27735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Synthesis at 500</a:t>
            </a:r>
            <a:r>
              <a:rPr lang="en-US" b="1" dirty="0">
                <a:solidFill>
                  <a:srgbClr val="00B050"/>
                </a:solidFill>
              </a:rPr>
              <a:t> °</a:t>
            </a:r>
            <a:r>
              <a:rPr lang="en-US" b="1" dirty="0" smtClean="0">
                <a:solidFill>
                  <a:srgbClr val="00B050"/>
                </a:solidFill>
              </a:rPr>
              <a:t>C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In 30 minutes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With 100 nm nanoparticles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3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 animBg="1"/>
      <p:bldP spid="17" grpId="0"/>
      <p:bldP spid="18" grpId="0"/>
      <p:bldP spid="19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880" y="106878"/>
            <a:ext cx="71672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What does it mean for a material </a:t>
            </a:r>
          </a:p>
          <a:p>
            <a:r>
              <a:rPr lang="en-US" sz="4000" dirty="0"/>
              <a:t>to be stable?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E659B-034E-4668-9BD3-B3A9307B0831}"/>
              </a:ext>
            </a:extLst>
          </p:cNvPr>
          <p:cNvSpPr txBox="1"/>
          <p:nvPr/>
        </p:nvSpPr>
        <p:spPr>
          <a:xfrm>
            <a:off x="5906421" y="1982144"/>
            <a:ext cx="2169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Convex Hull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2B2B11-EC14-4BA5-AC73-493D0D79393E}"/>
              </a:ext>
            </a:extLst>
          </p:cNvPr>
          <p:cNvGrpSpPr/>
          <p:nvPr/>
        </p:nvGrpSpPr>
        <p:grpSpPr>
          <a:xfrm>
            <a:off x="4542107" y="2783151"/>
            <a:ext cx="4322735" cy="2580983"/>
            <a:chOff x="3055517" y="860790"/>
            <a:chExt cx="2831504" cy="173290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B15D2D-99C2-4ED5-A5EA-4F26204DA99A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4154893" y="2248417"/>
              <a:ext cx="450500" cy="71291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2BCBE7F-532C-42E3-811C-0A62CE0200EB}"/>
                </a:ext>
              </a:extLst>
            </p:cNvPr>
            <p:cNvCxnSpPr>
              <a:cxnSpLocks/>
              <a:stCxn id="24" idx="3"/>
              <a:endCxn id="23" idx="3"/>
            </p:cNvCxnSpPr>
            <p:nvPr/>
          </p:nvCxnSpPr>
          <p:spPr>
            <a:xfrm flipV="1">
              <a:off x="4696833" y="2027446"/>
              <a:ext cx="445523" cy="292262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564EB1-5906-4523-B909-970A0EFF3B60}"/>
                </a:ext>
              </a:extLst>
            </p:cNvPr>
            <p:cNvCxnSpPr/>
            <p:nvPr/>
          </p:nvCxnSpPr>
          <p:spPr>
            <a:xfrm flipH="1">
              <a:off x="3587787" y="860790"/>
              <a:ext cx="574" cy="16848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4006CE-2E9A-45E5-AAE4-639E99347F21}"/>
                </a:ext>
              </a:extLst>
            </p:cNvPr>
            <p:cNvCxnSpPr/>
            <p:nvPr/>
          </p:nvCxnSpPr>
          <p:spPr>
            <a:xfrm flipH="1">
              <a:off x="3587787" y="1373854"/>
              <a:ext cx="2062193" cy="173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469252-0C29-4D90-9141-FFCB8AC65585}"/>
                </a:ext>
              </a:extLst>
            </p:cNvPr>
            <p:cNvCxnSpPr/>
            <p:nvPr/>
          </p:nvCxnSpPr>
          <p:spPr>
            <a:xfrm>
              <a:off x="5640337" y="876863"/>
              <a:ext cx="5510" cy="16687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E00522-B6B7-420E-808B-C821B289B34D}"/>
                </a:ext>
              </a:extLst>
            </p:cNvPr>
            <p:cNvSpPr txBox="1"/>
            <p:nvPr/>
          </p:nvSpPr>
          <p:spPr>
            <a:xfrm>
              <a:off x="3055517" y="1463915"/>
              <a:ext cx="539956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Energy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2354C8-EC4F-4FD3-9E5E-ED77D410E5BC}"/>
                </a:ext>
              </a:extLst>
            </p:cNvPr>
            <p:cNvSpPr txBox="1"/>
            <p:nvPr/>
          </p:nvSpPr>
          <p:spPr>
            <a:xfrm>
              <a:off x="3298765" y="1152839"/>
              <a:ext cx="218612" cy="268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48D695-994D-4AAF-8438-D904D2405701}"/>
                </a:ext>
              </a:extLst>
            </p:cNvPr>
            <p:cNvSpPr txBox="1"/>
            <p:nvPr/>
          </p:nvSpPr>
          <p:spPr>
            <a:xfrm>
              <a:off x="5674709" y="1180168"/>
              <a:ext cx="212312" cy="268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C863D8-44FB-4F75-9048-6A60247F401F}"/>
                </a:ext>
              </a:extLst>
            </p:cNvPr>
            <p:cNvSpPr txBox="1"/>
            <p:nvPr/>
          </p:nvSpPr>
          <p:spPr>
            <a:xfrm>
              <a:off x="3949178" y="1077782"/>
              <a:ext cx="341463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r>
                <a:rPr lang="en-US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901206-2F9C-4117-B296-D4C822ADB41B}"/>
                </a:ext>
              </a:extLst>
            </p:cNvPr>
            <p:cNvSpPr txBox="1"/>
            <p:nvPr/>
          </p:nvSpPr>
          <p:spPr>
            <a:xfrm>
              <a:off x="4954355" y="1088497"/>
              <a:ext cx="341463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82458F-A8D7-409C-B7DF-90D8D895BD62}"/>
                </a:ext>
              </a:extLst>
            </p:cNvPr>
            <p:cNvSpPr txBox="1"/>
            <p:nvPr/>
          </p:nvSpPr>
          <p:spPr>
            <a:xfrm>
              <a:off x="4469483" y="1077782"/>
              <a:ext cx="290013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D5834DB-4411-4864-B4F7-7F04B4CC9311}"/>
                </a:ext>
              </a:extLst>
            </p:cNvPr>
            <p:cNvCxnSpPr/>
            <p:nvPr/>
          </p:nvCxnSpPr>
          <p:spPr>
            <a:xfrm>
              <a:off x="3589079" y="1391214"/>
              <a:ext cx="533801" cy="849883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E7126F-7D81-420B-B860-5070B300B8EC}"/>
                </a:ext>
              </a:extLst>
            </p:cNvPr>
            <p:cNvCxnSpPr/>
            <p:nvPr/>
          </p:nvCxnSpPr>
          <p:spPr>
            <a:xfrm flipV="1">
              <a:off x="5125908" y="1373131"/>
              <a:ext cx="516581" cy="632892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4FA8E5-198F-4E5D-9354-C6860F0CA2C7}"/>
                </a:ext>
              </a:extLst>
            </p:cNvPr>
            <p:cNvSpPr/>
            <p:nvPr/>
          </p:nvSpPr>
          <p:spPr>
            <a:xfrm>
              <a:off x="4080538" y="2191610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383480-63F3-4576-97A4-B9B1C6F1D1F5}"/>
                </a:ext>
              </a:extLst>
            </p:cNvPr>
            <p:cNvSpPr/>
            <p:nvPr/>
          </p:nvSpPr>
          <p:spPr>
            <a:xfrm>
              <a:off x="3538128" y="1347754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DFE149E-AA5E-4302-9903-86E989B1EC01}"/>
                </a:ext>
              </a:extLst>
            </p:cNvPr>
            <p:cNvSpPr/>
            <p:nvPr/>
          </p:nvSpPr>
          <p:spPr>
            <a:xfrm>
              <a:off x="5589494" y="1322639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E22A49-2149-4F28-96F7-D05B4A383CCE}"/>
                </a:ext>
              </a:extLst>
            </p:cNvPr>
            <p:cNvSpPr/>
            <p:nvPr/>
          </p:nvSpPr>
          <p:spPr>
            <a:xfrm>
              <a:off x="5050916" y="1981726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4DC1F1-2595-4D42-B18C-7D2C5D5AEA40}"/>
                </a:ext>
              </a:extLst>
            </p:cNvPr>
            <p:cNvSpPr/>
            <p:nvPr/>
          </p:nvSpPr>
          <p:spPr>
            <a:xfrm>
              <a:off x="4605393" y="2273988"/>
              <a:ext cx="91440" cy="9144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498336-FCCE-4F94-92A4-FE499BE05909}"/>
                </a:ext>
              </a:extLst>
            </p:cNvPr>
            <p:cNvSpPr/>
            <p:nvPr/>
          </p:nvSpPr>
          <p:spPr>
            <a:xfrm>
              <a:off x="4310682" y="1958993"/>
              <a:ext cx="91440" cy="9144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5FDAEB-C8CE-4592-8967-7F28297D1C9E}"/>
                </a:ext>
              </a:extLst>
            </p:cNvPr>
            <p:cNvSpPr txBox="1"/>
            <p:nvPr/>
          </p:nvSpPr>
          <p:spPr>
            <a:xfrm>
              <a:off x="3988823" y="1722935"/>
              <a:ext cx="814093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Metastable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D11A3A-4191-478C-B0BB-32BF7C2D9245}"/>
                </a:ext>
              </a:extLst>
            </p:cNvPr>
            <p:cNvSpPr txBox="1"/>
            <p:nvPr/>
          </p:nvSpPr>
          <p:spPr>
            <a:xfrm>
              <a:off x="4455147" y="2325054"/>
              <a:ext cx="545207" cy="268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Stable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C863D8-44FB-4F75-9048-6A60247F401F}"/>
                </a:ext>
              </a:extLst>
            </p:cNvPr>
            <p:cNvSpPr txBox="1"/>
            <p:nvPr/>
          </p:nvSpPr>
          <p:spPr>
            <a:xfrm>
              <a:off x="4178152" y="1528275"/>
              <a:ext cx="392913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  <a:r>
                <a:rPr lang="en-US" dirty="0"/>
                <a:t>B</a:t>
              </a:r>
              <a:r>
                <a:rPr lang="en-US" baseline="-25000" dirty="0"/>
                <a:t>2</a:t>
              </a:r>
            </a:p>
          </p:txBody>
        </p:sp>
      </p:grpSp>
      <p:cxnSp>
        <p:nvCxnSpPr>
          <p:cNvPr id="29" name="Straight Connector 28"/>
          <p:cNvCxnSpPr>
            <a:stCxn id="20" idx="3"/>
            <a:endCxn id="23" idx="1"/>
          </p:cNvCxnSpPr>
          <p:nvPr/>
        </p:nvCxnSpPr>
        <p:spPr>
          <a:xfrm flipV="1">
            <a:off x="6246560" y="4520767"/>
            <a:ext cx="1341837" cy="3126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9411" y="2613498"/>
            <a:ext cx="2193229" cy="3621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+ B </a:t>
            </a:r>
            <a:r>
              <a:rPr lang="en-US" sz="2400" dirty="0">
                <a:sym typeface="Wingdings" panose="05000000000000000000" pitchFamily="2" charset="2"/>
              </a:rPr>
              <a:t> AB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2A + B  A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B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A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B + B  AB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AB + B  AB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AB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 + A  AB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3A + 2B   A</a:t>
            </a:r>
            <a:r>
              <a:rPr lang="en-US" sz="2400" baseline="-25000" dirty="0">
                <a:sym typeface="Wingdings" panose="05000000000000000000" pitchFamily="2" charset="2"/>
              </a:rPr>
              <a:t>3</a:t>
            </a:r>
            <a:r>
              <a:rPr lang="en-US" sz="2400" dirty="0">
                <a:sym typeface="Wingdings" panose="05000000000000000000" pitchFamily="2" charset="2"/>
              </a:rPr>
              <a:t>B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</a:p>
          <a:p>
            <a:pPr algn="ctr"/>
            <a:r>
              <a:rPr lang="en-US" sz="3200" baseline="-25000" dirty="0">
                <a:sym typeface="Wingdings" panose="05000000000000000000" pitchFamily="2" charset="2"/>
              </a:rPr>
              <a:t>…</a:t>
            </a:r>
          </a:p>
          <a:p>
            <a:pPr algn="ctr"/>
            <a:r>
              <a:rPr lang="en-US" sz="3200" baseline="-25000" dirty="0">
                <a:sym typeface="Wingdings" panose="05000000000000000000" pitchFamily="2" charset="2"/>
              </a:rPr>
              <a:t>…</a:t>
            </a:r>
          </a:p>
          <a:p>
            <a:pPr algn="ctr"/>
            <a:r>
              <a:rPr lang="en-US" sz="3200" baseline="-25000" dirty="0">
                <a:sym typeface="Wingdings" panose="05000000000000000000" pitchFamily="2" charset="2"/>
              </a:rPr>
              <a:t>…</a:t>
            </a:r>
          </a:p>
          <a:p>
            <a:pPr algn="ctr"/>
            <a:r>
              <a:rPr lang="en-US" sz="3200" baseline="-25000" dirty="0">
                <a:sym typeface="Wingdings" panose="05000000000000000000" pitchFamily="2" charset="2"/>
              </a:rPr>
              <a:t>Etc!</a:t>
            </a:r>
            <a:endParaRPr lang="en-US" sz="3200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504701" y="1638795"/>
            <a:ext cx="3560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I have </a:t>
            </a:r>
            <a:r>
              <a:rPr lang="en-US" b="1" dirty="0"/>
              <a:t>Elements: </a:t>
            </a:r>
            <a:r>
              <a:rPr lang="en-US" dirty="0"/>
              <a:t>A and B, </a:t>
            </a:r>
          </a:p>
          <a:p>
            <a:r>
              <a:rPr lang="en-US" dirty="0"/>
              <a:t>and </a:t>
            </a:r>
            <a:r>
              <a:rPr lang="en-US" b="1" dirty="0"/>
              <a:t>Compounds: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B, AB, AB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</a:t>
            </a:r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24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C22076-7070-42E5-A213-AFE01571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1C4C8E-C361-448A-A56A-CDFBCBF2B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44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C22076-7070-42E5-A213-AFE01571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9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ibbs free energy curves eutect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3" t="16701" r="11022" b="11404"/>
          <a:stretch/>
        </p:blipFill>
        <p:spPr bwMode="auto">
          <a:xfrm>
            <a:off x="1399761" y="83671"/>
            <a:ext cx="5891534" cy="395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2715" y="4343706"/>
            <a:ext cx="8584594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get the high temperature part of the phase diagram, you need the vibrational </a:t>
            </a:r>
          </a:p>
          <a:p>
            <a:r>
              <a:rPr lang="en-US" sz="2000" dirty="0" smtClean="0"/>
              <a:t>entropy of the phases (which is expensive), and the free-energy of the liquid </a:t>
            </a:r>
          </a:p>
          <a:p>
            <a:r>
              <a:rPr lang="en-US" sz="2000" dirty="0" smtClean="0"/>
              <a:t>(which is complicated). So in DFT we usually only use </a:t>
            </a:r>
            <a:r>
              <a:rPr lang="en-US" sz="2000" i="1" dirty="0" smtClean="0"/>
              <a:t>T </a:t>
            </a:r>
            <a:r>
              <a:rPr lang="en-US" sz="2000" dirty="0" smtClean="0"/>
              <a:t>= 0K enthalpies. </a:t>
            </a:r>
          </a:p>
          <a:p>
            <a:endParaRPr lang="en-US" sz="2000" dirty="0" smtClean="0"/>
          </a:p>
          <a:p>
            <a:r>
              <a:rPr lang="en-US" dirty="0" smtClean="0"/>
              <a:t>Upper bound for </a:t>
            </a:r>
            <a:r>
              <a:rPr lang="en-US" b="1" dirty="0" smtClean="0"/>
              <a:t>TΔS </a:t>
            </a:r>
            <a:r>
              <a:rPr lang="en-US" dirty="0" smtClean="0"/>
              <a:t>~ 1000K * 8.314 J/mol/K </a:t>
            </a:r>
            <a:r>
              <a:rPr lang="en-US" b="1" dirty="0" smtClean="0"/>
              <a:t>~ 8 kJ/mol</a:t>
            </a:r>
          </a:p>
          <a:p>
            <a:r>
              <a:rPr lang="en-US" dirty="0" smtClean="0"/>
              <a:t>Reaction energies are usually order </a:t>
            </a:r>
            <a:r>
              <a:rPr lang="en-US" b="1" dirty="0" smtClean="0"/>
              <a:t>ΔH ~ 100-1000 kJ/mol</a:t>
            </a:r>
          </a:p>
          <a:p>
            <a:r>
              <a:rPr lang="en-US" dirty="0" smtClean="0"/>
              <a:t>So T=0K DFT actually gives you a lot of reasonable stability information.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322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2B2B11-EC14-4BA5-AC73-493D0D79393E}"/>
              </a:ext>
            </a:extLst>
          </p:cNvPr>
          <p:cNvGrpSpPr/>
          <p:nvPr/>
        </p:nvGrpSpPr>
        <p:grpSpPr>
          <a:xfrm>
            <a:off x="5295330" y="84160"/>
            <a:ext cx="3747424" cy="2042906"/>
            <a:chOff x="3081432" y="860790"/>
            <a:chExt cx="2816396" cy="175512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B15D2D-99C2-4ED5-A5EA-4F26204DA99A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154893" y="2248417"/>
              <a:ext cx="450500" cy="71291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2BCBE7F-532C-42E3-811C-0A62CE0200EB}"/>
                </a:ext>
              </a:extLst>
            </p:cNvPr>
            <p:cNvCxnSpPr>
              <a:cxnSpLocks/>
              <a:stCxn id="22" idx="3"/>
              <a:endCxn id="21" idx="3"/>
            </p:cNvCxnSpPr>
            <p:nvPr/>
          </p:nvCxnSpPr>
          <p:spPr>
            <a:xfrm flipV="1">
              <a:off x="4696833" y="2027446"/>
              <a:ext cx="445523" cy="292262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564EB1-5906-4523-B909-970A0EFF3B60}"/>
                </a:ext>
              </a:extLst>
            </p:cNvPr>
            <p:cNvCxnSpPr/>
            <p:nvPr/>
          </p:nvCxnSpPr>
          <p:spPr>
            <a:xfrm flipH="1">
              <a:off x="3587787" y="860790"/>
              <a:ext cx="574" cy="16848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4006CE-2E9A-45E5-AAE4-639E99347F21}"/>
                </a:ext>
              </a:extLst>
            </p:cNvPr>
            <p:cNvCxnSpPr/>
            <p:nvPr/>
          </p:nvCxnSpPr>
          <p:spPr>
            <a:xfrm flipH="1">
              <a:off x="3587787" y="1373854"/>
              <a:ext cx="2062193" cy="173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469252-0C29-4D90-9141-FFCB8AC65585}"/>
                </a:ext>
              </a:extLst>
            </p:cNvPr>
            <p:cNvCxnSpPr/>
            <p:nvPr/>
          </p:nvCxnSpPr>
          <p:spPr>
            <a:xfrm>
              <a:off x="5640337" y="876863"/>
              <a:ext cx="5510" cy="16687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E00522-B6B7-420E-808B-C821B289B34D}"/>
                </a:ext>
              </a:extLst>
            </p:cNvPr>
            <p:cNvSpPr txBox="1"/>
            <p:nvPr/>
          </p:nvSpPr>
          <p:spPr>
            <a:xfrm>
              <a:off x="3081432" y="1463915"/>
              <a:ext cx="514041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Energy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2354C8-EC4F-4FD3-9E5E-ED77D410E5BC}"/>
                </a:ext>
              </a:extLst>
            </p:cNvPr>
            <p:cNvSpPr txBox="1"/>
            <p:nvPr/>
          </p:nvSpPr>
          <p:spPr>
            <a:xfrm>
              <a:off x="3298765" y="1152839"/>
              <a:ext cx="227938" cy="29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48D695-994D-4AAF-8438-D904D2405701}"/>
                </a:ext>
              </a:extLst>
            </p:cNvPr>
            <p:cNvSpPr txBox="1"/>
            <p:nvPr/>
          </p:nvSpPr>
          <p:spPr>
            <a:xfrm>
              <a:off x="5674709" y="1180168"/>
              <a:ext cx="223119" cy="29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C863D8-44FB-4F75-9048-6A60247F401F}"/>
                </a:ext>
              </a:extLst>
            </p:cNvPr>
            <p:cNvSpPr txBox="1"/>
            <p:nvPr/>
          </p:nvSpPr>
          <p:spPr>
            <a:xfrm>
              <a:off x="3949178" y="1077782"/>
              <a:ext cx="336365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r>
                <a:rPr lang="en-US" sz="1400" baseline="-25000" dirty="0"/>
                <a:t>2</a:t>
              </a:r>
              <a:r>
                <a:rPr lang="en-US" sz="1400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901206-2F9C-4117-B296-D4C822ADB41B}"/>
                </a:ext>
              </a:extLst>
            </p:cNvPr>
            <p:cNvSpPr txBox="1"/>
            <p:nvPr/>
          </p:nvSpPr>
          <p:spPr>
            <a:xfrm>
              <a:off x="4954355" y="1088497"/>
              <a:ext cx="336365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82458F-A8D7-409C-B7DF-90D8D895BD62}"/>
                </a:ext>
              </a:extLst>
            </p:cNvPr>
            <p:cNvSpPr txBox="1"/>
            <p:nvPr/>
          </p:nvSpPr>
          <p:spPr>
            <a:xfrm>
              <a:off x="4469483" y="1077782"/>
              <a:ext cx="290584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5834DB-4411-4864-B4F7-7F04B4CC9311}"/>
                </a:ext>
              </a:extLst>
            </p:cNvPr>
            <p:cNvCxnSpPr/>
            <p:nvPr/>
          </p:nvCxnSpPr>
          <p:spPr>
            <a:xfrm>
              <a:off x="3589079" y="1391214"/>
              <a:ext cx="533801" cy="849883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E7126F-7D81-420B-B860-5070B300B8EC}"/>
                </a:ext>
              </a:extLst>
            </p:cNvPr>
            <p:cNvCxnSpPr/>
            <p:nvPr/>
          </p:nvCxnSpPr>
          <p:spPr>
            <a:xfrm flipV="1">
              <a:off x="5125908" y="1373131"/>
              <a:ext cx="516581" cy="632892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4FA8E5-198F-4E5D-9354-C6860F0CA2C7}"/>
                </a:ext>
              </a:extLst>
            </p:cNvPr>
            <p:cNvSpPr/>
            <p:nvPr/>
          </p:nvSpPr>
          <p:spPr>
            <a:xfrm>
              <a:off x="4080538" y="2191610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383480-63F3-4576-97A4-B9B1C6F1D1F5}"/>
                </a:ext>
              </a:extLst>
            </p:cNvPr>
            <p:cNvSpPr/>
            <p:nvPr/>
          </p:nvSpPr>
          <p:spPr>
            <a:xfrm>
              <a:off x="3538128" y="1347754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FE149E-AA5E-4302-9903-86E989B1EC01}"/>
                </a:ext>
              </a:extLst>
            </p:cNvPr>
            <p:cNvSpPr/>
            <p:nvPr/>
          </p:nvSpPr>
          <p:spPr>
            <a:xfrm>
              <a:off x="5589494" y="1322639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E22A49-2149-4F28-96F7-D05B4A383CCE}"/>
                </a:ext>
              </a:extLst>
            </p:cNvPr>
            <p:cNvSpPr/>
            <p:nvPr/>
          </p:nvSpPr>
          <p:spPr>
            <a:xfrm>
              <a:off x="5050916" y="1981726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4DC1F1-2595-4D42-B18C-7D2C5D5AEA40}"/>
                </a:ext>
              </a:extLst>
            </p:cNvPr>
            <p:cNvSpPr/>
            <p:nvPr/>
          </p:nvSpPr>
          <p:spPr>
            <a:xfrm>
              <a:off x="4605393" y="2273988"/>
              <a:ext cx="91440" cy="9144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498336-FCCE-4F94-92A4-FE499BE05909}"/>
                </a:ext>
              </a:extLst>
            </p:cNvPr>
            <p:cNvSpPr/>
            <p:nvPr/>
          </p:nvSpPr>
          <p:spPr>
            <a:xfrm>
              <a:off x="4310682" y="1958993"/>
              <a:ext cx="91440" cy="9144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5FDAEB-C8CE-4592-8967-7F28297D1C9E}"/>
                </a:ext>
              </a:extLst>
            </p:cNvPr>
            <p:cNvSpPr txBox="1"/>
            <p:nvPr/>
          </p:nvSpPr>
          <p:spPr>
            <a:xfrm>
              <a:off x="3988823" y="1722935"/>
              <a:ext cx="760965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Metastable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D11A3A-4191-478C-B0BB-32BF7C2D9245}"/>
                </a:ext>
              </a:extLst>
            </p:cNvPr>
            <p:cNvSpPr txBox="1"/>
            <p:nvPr/>
          </p:nvSpPr>
          <p:spPr>
            <a:xfrm>
              <a:off x="4455147" y="2325054"/>
              <a:ext cx="526040" cy="29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Stable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C863D8-44FB-4F75-9048-6A60247F401F}"/>
                </a:ext>
              </a:extLst>
            </p:cNvPr>
            <p:cNvSpPr txBox="1"/>
            <p:nvPr/>
          </p:nvSpPr>
          <p:spPr>
            <a:xfrm>
              <a:off x="4178152" y="1528275"/>
              <a:ext cx="382146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r>
                <a:rPr lang="en-US" sz="1400" baseline="-25000" dirty="0"/>
                <a:t>3</a:t>
              </a:r>
              <a:r>
                <a:rPr lang="en-US" sz="1400" dirty="0"/>
                <a:t>B</a:t>
              </a:r>
              <a:r>
                <a:rPr lang="en-US" sz="1400" baseline="-25000" dirty="0"/>
                <a:t>2</a:t>
              </a:r>
            </a:p>
          </p:txBody>
        </p:sp>
      </p:grpSp>
      <p:cxnSp>
        <p:nvCxnSpPr>
          <p:cNvPr id="27" name="Straight Connector 26"/>
          <p:cNvCxnSpPr>
            <a:stCxn id="18" idx="3"/>
            <a:endCxn id="21" idx="1"/>
          </p:cNvCxnSpPr>
          <p:nvPr/>
        </p:nvCxnSpPr>
        <p:spPr>
          <a:xfrm flipV="1">
            <a:off x="6746383" y="1442107"/>
            <a:ext cx="1169492" cy="24429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t="31472"/>
          <a:stretch/>
        </p:blipFill>
        <p:spPr>
          <a:xfrm>
            <a:off x="0" y="0"/>
            <a:ext cx="5224272" cy="221122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95317" y="2402308"/>
            <a:ext cx="62293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MPRester</a:t>
            </a:r>
            <a:r>
              <a:rPr lang="en-US" b="1" dirty="0" smtClean="0"/>
              <a:t>(</a:t>
            </a:r>
            <a:r>
              <a:rPr lang="en-US" dirty="0" err="1" smtClean="0"/>
              <a:t>APIKey</a:t>
            </a:r>
            <a:r>
              <a:rPr lang="en-US" b="1" dirty="0" smtClean="0"/>
              <a:t>)</a:t>
            </a:r>
            <a:endParaRPr lang="en-US" b="1" dirty="0"/>
          </a:p>
          <a:p>
            <a:r>
              <a:rPr lang="en-US" dirty="0">
                <a:hlinkClick r:id="rId3"/>
              </a:rPr>
              <a:t>https://pymatgen.org/pymatgen.ext.matproj.html</a:t>
            </a:r>
            <a:endParaRPr lang="en-US" dirty="0"/>
          </a:p>
          <a:p>
            <a:endParaRPr lang="en-US" dirty="0" smtClean="0">
              <a:hlinkClick r:id="rId3"/>
            </a:endParaRPr>
          </a:p>
          <a:p>
            <a:r>
              <a:rPr lang="en-US" b="1" dirty="0"/>
              <a:t>Composition(</a:t>
            </a:r>
            <a:r>
              <a:rPr lang="en-US" dirty="0"/>
              <a:t>‘MnN’</a:t>
            </a:r>
            <a:r>
              <a:rPr lang="en-US" b="1" dirty="0"/>
              <a:t>)</a:t>
            </a:r>
          </a:p>
          <a:p>
            <a:r>
              <a:rPr lang="en-US" dirty="0">
                <a:hlinkClick r:id="rId4"/>
              </a:rPr>
              <a:t>https://pymatgen.org/pymatgen.core.composition.html</a:t>
            </a:r>
            <a:endParaRPr lang="en-US" dirty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r>
              <a:rPr lang="en-US" b="1" dirty="0" smtClean="0"/>
              <a:t>Entry(</a:t>
            </a:r>
            <a:r>
              <a:rPr lang="en-US" dirty="0" smtClean="0"/>
              <a:t>Composition, DFT energy</a:t>
            </a:r>
            <a:r>
              <a:rPr lang="en-US" b="1" dirty="0" smtClean="0"/>
              <a:t>)</a:t>
            </a:r>
          </a:p>
          <a:p>
            <a:r>
              <a:rPr lang="en-US" dirty="0">
                <a:hlinkClick r:id="rId5"/>
              </a:rPr>
              <a:t>https://pymatgen.org/pymatgen.entries.computed_entries.html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err="1" smtClean="0"/>
              <a:t>PhaseDiagram</a:t>
            </a:r>
            <a:r>
              <a:rPr lang="en-US" b="1" dirty="0" smtClean="0"/>
              <a:t>([List of entries])</a:t>
            </a:r>
          </a:p>
          <a:p>
            <a:r>
              <a:rPr lang="en-US" dirty="0" smtClean="0"/>
              <a:t>Solves the convex hull</a:t>
            </a:r>
          </a:p>
          <a:p>
            <a:r>
              <a:rPr lang="en-US" b="1" dirty="0" err="1" smtClean="0"/>
              <a:t>PDPlotter</a:t>
            </a:r>
            <a:r>
              <a:rPr lang="en-US" b="1" dirty="0" smtClean="0"/>
              <a:t>(</a:t>
            </a:r>
            <a:r>
              <a:rPr lang="en-US" b="1" dirty="0" err="1" smtClean="0"/>
              <a:t>PhaseDiagram</a:t>
            </a:r>
            <a:r>
              <a:rPr lang="en-US" b="1" dirty="0" smtClean="0"/>
              <a:t> Object)</a:t>
            </a:r>
          </a:p>
          <a:p>
            <a:r>
              <a:rPr lang="en-US" dirty="0" smtClean="0"/>
              <a:t>Plots the Phase Diagram</a:t>
            </a:r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pymatgen.org/pymatgen.analysis.phase_diagram.html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8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46" y="0"/>
            <a:ext cx="7886700" cy="937745"/>
          </a:xfrm>
        </p:spPr>
        <p:txBody>
          <a:bodyPr/>
          <a:lstStyle/>
          <a:p>
            <a:r>
              <a:rPr lang="en-US" dirty="0" smtClean="0"/>
              <a:t>Object Oriented Programming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3396" y="1025291"/>
            <a:ext cx="222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Bank Account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41985" y="1646879"/>
            <a:ext cx="3827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Properties</a:t>
            </a:r>
          </a:p>
          <a:p>
            <a:r>
              <a:rPr lang="en-US" dirty="0" smtClean="0"/>
              <a:t>Person: </a:t>
            </a:r>
            <a:r>
              <a:rPr lang="en-US" i="1" dirty="0" smtClean="0"/>
              <a:t>Object</a:t>
            </a:r>
            <a:endParaRPr lang="en-US" dirty="0" smtClean="0"/>
          </a:p>
          <a:p>
            <a:r>
              <a:rPr lang="en-US" dirty="0" smtClean="0"/>
              <a:t>Account Balance: </a:t>
            </a:r>
            <a:r>
              <a:rPr lang="en-US" i="1" dirty="0"/>
              <a:t>Float</a:t>
            </a:r>
            <a:endParaRPr lang="en-US" dirty="0" smtClean="0"/>
          </a:p>
          <a:p>
            <a:r>
              <a:rPr lang="en-US" dirty="0" smtClean="0"/>
              <a:t>Account type (Checking/Saving): </a:t>
            </a:r>
            <a:r>
              <a:rPr lang="en-US" i="1" dirty="0" smtClean="0"/>
              <a:t>String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83397" y="4091814"/>
            <a:ext cx="1202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Person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1985" y="4666206"/>
            <a:ext cx="30251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Properties</a:t>
            </a:r>
          </a:p>
          <a:p>
            <a:r>
              <a:rPr lang="en-US" dirty="0" smtClean="0"/>
              <a:t>Name: </a:t>
            </a:r>
            <a:r>
              <a:rPr lang="en-US" i="1" dirty="0" smtClean="0"/>
              <a:t>String</a:t>
            </a:r>
          </a:p>
          <a:p>
            <a:r>
              <a:rPr lang="en-US" dirty="0" smtClean="0"/>
              <a:t>Address: </a:t>
            </a:r>
            <a:r>
              <a:rPr lang="en-US" i="1" dirty="0" smtClean="0"/>
              <a:t>String</a:t>
            </a:r>
            <a:endParaRPr lang="en-US" dirty="0" smtClean="0"/>
          </a:p>
          <a:p>
            <a:r>
              <a:rPr lang="en-US" dirty="0" smtClean="0"/>
              <a:t>Birthday: </a:t>
            </a:r>
            <a:r>
              <a:rPr lang="en-US" i="1" dirty="0" smtClean="0"/>
              <a:t>Date</a:t>
            </a:r>
          </a:p>
          <a:p>
            <a:r>
              <a:rPr lang="en-US" dirty="0"/>
              <a:t>Social Security Number: </a:t>
            </a:r>
            <a:r>
              <a:rPr lang="en-US" i="1" dirty="0"/>
              <a:t>String</a:t>
            </a:r>
          </a:p>
          <a:p>
            <a:r>
              <a:rPr lang="en-US" dirty="0" smtClean="0"/>
              <a:t>Password: </a:t>
            </a:r>
            <a:r>
              <a:rPr lang="en-US" i="1" dirty="0" smtClean="0"/>
              <a:t>String</a:t>
            </a:r>
            <a:endParaRPr lang="en-US" dirty="0" smtClean="0"/>
          </a:p>
          <a:p>
            <a:r>
              <a:rPr lang="en-US" i="1" dirty="0" smtClean="0"/>
              <a:t>Etc.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83397" y="3916500"/>
            <a:ext cx="7237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1679" y="1646878"/>
            <a:ext cx="172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Functions</a:t>
            </a:r>
          </a:p>
          <a:p>
            <a:r>
              <a:rPr lang="en-US" dirty="0" smtClean="0"/>
              <a:t>Add Funds</a:t>
            </a:r>
          </a:p>
          <a:p>
            <a:r>
              <a:rPr lang="en-US" dirty="0" smtClean="0"/>
              <a:t>Withdraw Funds</a:t>
            </a:r>
          </a:p>
          <a:p>
            <a:r>
              <a:rPr lang="en-US" dirty="0" smtClean="0"/>
              <a:t>Check Balance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91678" y="4615034"/>
            <a:ext cx="1824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Functions</a:t>
            </a:r>
          </a:p>
          <a:p>
            <a:r>
              <a:rPr lang="en-US" dirty="0" smtClean="0"/>
              <a:t>Change Address</a:t>
            </a:r>
          </a:p>
          <a:p>
            <a:r>
              <a:rPr lang="en-US" dirty="0" smtClean="0"/>
              <a:t>Change Password</a:t>
            </a:r>
          </a:p>
          <a:p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892287" y="3070630"/>
            <a:ext cx="7237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https://www.geeksforgeeks.org/python-program-to-create-bankaccount-class-with-deposit-withdraw-function/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4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</TotalTime>
  <Words>461</Words>
  <Application>Microsoft Office PowerPoint</Application>
  <PresentationFormat>On-screen Show (4:3)</PresentationFormat>
  <Paragraphs>114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MS PGothic</vt:lpstr>
      <vt:lpstr>Arial</vt:lpstr>
      <vt:lpstr>Arno Pro</vt:lpstr>
      <vt:lpstr>Calibri</vt:lpstr>
      <vt:lpstr>Calibri Light</vt:lpstr>
      <vt:lpstr>Consolas</vt:lpstr>
      <vt:lpstr>MS Mincho</vt:lpstr>
      <vt:lpstr>Times</vt:lpstr>
      <vt:lpstr>Times New Roman</vt:lpstr>
      <vt:lpstr>Wingdings</vt:lpstr>
      <vt:lpstr>Office Theme</vt:lpstr>
      <vt:lpstr>MSE 593 Data-Driven Materials Design and Genomics </vt:lpstr>
      <vt:lpstr>Enhancing reaction ΔH with metathesis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Oriented Programming</vt:lpstr>
      <vt:lpstr>How do you learn pymatgen?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Wenhao Sun</dc:creator>
  <cp:lastModifiedBy>Wenhao Sun</cp:lastModifiedBy>
  <cp:revision>169</cp:revision>
  <dcterms:created xsi:type="dcterms:W3CDTF">2020-01-28T06:17:31Z</dcterms:created>
  <dcterms:modified xsi:type="dcterms:W3CDTF">2020-01-30T07:08:54Z</dcterms:modified>
</cp:coreProperties>
</file>